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57" r:id="rId5"/>
    <p:sldId id="280" r:id="rId6"/>
    <p:sldId id="281" r:id="rId7"/>
    <p:sldId id="282" r:id="rId8"/>
    <p:sldId id="294" r:id="rId9"/>
    <p:sldId id="259" r:id="rId10"/>
    <p:sldId id="291" r:id="rId11"/>
    <p:sldId id="292" r:id="rId12"/>
    <p:sldId id="293" r:id="rId13"/>
    <p:sldId id="269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FF"/>
    <a:srgbClr val="FF00FF"/>
    <a:srgbClr val="FFCCFF"/>
    <a:srgbClr val="B64891"/>
    <a:srgbClr val="00FF00"/>
    <a:srgbClr val="FF66CC"/>
    <a:srgbClr val="FFCC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29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116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479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901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0342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50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787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141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197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375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4940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5865A-5DB4-4996-93AB-E11E750BF2DB}" type="datetimeFigureOut">
              <a:rPr lang="es-ES" smtClean="0"/>
              <a:t>27/11/2020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AA11A-C373-49FE-A9D3-76531E2ABF5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17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1669"/>
            <a:ext cx="12192000" cy="927278"/>
          </a:xfrm>
        </p:spPr>
        <p:txBody>
          <a:bodyPr>
            <a:normAutofit fontScale="90000"/>
          </a:bodyPr>
          <a:lstStyle/>
          <a:p>
            <a:r>
              <a:rPr lang="es-BO" sz="3600" b="1" dirty="0">
                <a:latin typeface="Algerian" panose="04020705040A02060702" pitchFamily="82" charset="0"/>
              </a:rPr>
              <a:t>UNIVERSIDAD PÚBLICA DE EL ALTO</a:t>
            </a:r>
            <a:br>
              <a:rPr lang="es-ES" sz="3200" dirty="0">
                <a:latin typeface="Algerian" panose="04020705040A02060702" pitchFamily="82" charset="0"/>
              </a:rPr>
            </a:br>
            <a:r>
              <a:rPr lang="es-ES" sz="3200" b="1" dirty="0">
                <a:latin typeface="Algerian" panose="04020705040A02060702" pitchFamily="82" charset="0"/>
              </a:rPr>
              <a:t>CARRERA INGENIERÍA DE SISTEMAS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25" y="2961649"/>
            <a:ext cx="11706895" cy="3761123"/>
          </a:xfrm>
        </p:spPr>
        <p:txBody>
          <a:bodyPr>
            <a:normAutofit fontScale="55000" lnSpcReduction="20000"/>
          </a:bodyPr>
          <a:lstStyle/>
          <a:p>
            <a:r>
              <a:rPr lang="es-ES" sz="3500" b="1" dirty="0">
                <a:latin typeface="Algerian" panose="04020705040A02060702" pitchFamily="82" charset="0"/>
                <a:ea typeface="+mj-ea"/>
                <a:cs typeface="+mj-cs"/>
              </a:rPr>
              <a:t>PROYECTO DE GRADO</a:t>
            </a:r>
          </a:p>
          <a:p>
            <a:r>
              <a:rPr lang="es-ES" sz="3500" b="1" dirty="0">
                <a:latin typeface="Algerian" panose="04020705040A02060702" pitchFamily="82" charset="0"/>
                <a:ea typeface="+mj-ea"/>
                <a:cs typeface="+mj-cs"/>
              </a:rPr>
              <a:t>SISTEMA WEB DE GESTIÓN ACADÉMICA</a:t>
            </a:r>
          </a:p>
          <a:p>
            <a:r>
              <a:rPr lang="es-ES" sz="3500" b="1" dirty="0">
                <a:latin typeface="Algerian" panose="04020705040A02060702" pitchFamily="82" charset="0"/>
                <a:ea typeface="+mj-ea"/>
                <a:cs typeface="+mj-cs"/>
              </a:rPr>
              <a:t>CASO: UNIDAD EDUCATIVA “INICUA” PALOS BLANCOS </a:t>
            </a:r>
          </a:p>
          <a:p>
            <a:r>
              <a:rPr lang="es-ES" sz="2600" b="1" dirty="0"/>
              <a:t>Para Optar al Título de Licenciatura en Ingeniería de Sistemas</a:t>
            </a:r>
            <a:endParaRPr lang="es-ES" sz="2600" dirty="0"/>
          </a:p>
          <a:p>
            <a:r>
              <a:rPr lang="es-ES" sz="2900" b="1" dirty="0"/>
              <a:t>MENCIÓN: INFORMÁTICA Y COMUNICACIONES</a:t>
            </a:r>
            <a:endParaRPr lang="es-ES" sz="2900" dirty="0"/>
          </a:p>
          <a:p>
            <a:pPr algn="just"/>
            <a:endParaRPr lang="es-ES" b="1" dirty="0"/>
          </a:p>
          <a:p>
            <a:pPr algn="l"/>
            <a:r>
              <a:rPr lang="es-BO" b="1" dirty="0"/>
              <a:t>                                                                                                          </a:t>
            </a:r>
            <a:r>
              <a:rPr lang="es-BO" sz="3300" b="1" dirty="0"/>
              <a:t>Postulante:         Consuelo Aspe Alanoca</a:t>
            </a:r>
          </a:p>
          <a:p>
            <a:pPr algn="l"/>
            <a:r>
              <a:rPr lang="es-BO" sz="3300" b="1" dirty="0"/>
              <a:t>                                                             Tutor Metodológico:         Ing. Marisol Arguedas Balladares</a:t>
            </a:r>
          </a:p>
          <a:p>
            <a:pPr algn="l"/>
            <a:r>
              <a:rPr lang="es-BO" sz="3300" b="1" dirty="0"/>
              <a:t>                                                                         Tutor Revisor:         Lic. Beatriz </a:t>
            </a:r>
            <a:r>
              <a:rPr lang="es-BO" sz="3300" b="1" dirty="0" err="1"/>
              <a:t>Colque</a:t>
            </a:r>
            <a:r>
              <a:rPr lang="es-BO" sz="3300" b="1" dirty="0"/>
              <a:t> Condori</a:t>
            </a:r>
          </a:p>
          <a:p>
            <a:pPr algn="l"/>
            <a:r>
              <a:rPr lang="es-BO" sz="3300" b="1" dirty="0"/>
              <a:t>                                                                 Tutor Especialista:        Ing. David </a:t>
            </a:r>
            <a:r>
              <a:rPr lang="es-BO" sz="3300" b="1" dirty="0" err="1"/>
              <a:t>Limachi</a:t>
            </a:r>
            <a:r>
              <a:rPr lang="es-BO" sz="3300" b="1" dirty="0"/>
              <a:t> </a:t>
            </a:r>
            <a:r>
              <a:rPr lang="es-BO" sz="3300" b="1" dirty="0" err="1"/>
              <a:t>Callizaya</a:t>
            </a:r>
            <a:endParaRPr lang="es-BO" sz="3300" b="1" dirty="0"/>
          </a:p>
          <a:p>
            <a:r>
              <a:rPr lang="es-BO" sz="2900" b="1" dirty="0"/>
              <a:t>EL ALTO – BOLIVIA</a:t>
            </a:r>
            <a:endParaRPr lang="es-ES" sz="2900" dirty="0"/>
          </a:p>
          <a:p>
            <a:r>
              <a:rPr lang="es-BO" sz="2900" b="1" dirty="0"/>
              <a:t>2020</a:t>
            </a:r>
            <a:endParaRPr lang="es-ES" sz="2900" dirty="0"/>
          </a:p>
          <a:p>
            <a:endParaRPr lang="es-ES" dirty="0"/>
          </a:p>
        </p:txBody>
      </p:sp>
      <p:pic>
        <p:nvPicPr>
          <p:cNvPr id="5" name="Imagen 4" descr="C:\Users\Enrique\AppData\Local\Microsoft\Windows\INetCache\Content.Word\WhatsApp Image 2020-08-19 at 00.58.5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0" y="1068947"/>
            <a:ext cx="2155018" cy="176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89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invGray">
          <a:xfrm>
            <a:off x="4464499" y="2596101"/>
            <a:ext cx="1285884" cy="1785942"/>
          </a:xfrm>
          <a:prstGeom prst="leftArrow">
            <a:avLst>
              <a:gd name="adj1" fmla="val 65583"/>
              <a:gd name="adj2" fmla="val 6518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gray">
          <a:xfrm>
            <a:off x="314793" y="1304170"/>
            <a:ext cx="4022496" cy="506175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lvl="0"/>
            <a:r>
              <a:rPr lang="es-ES" sz="2000" dirty="0"/>
              <a:t>.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7249875" y="1259175"/>
            <a:ext cx="4365408" cy="510674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0" hangingPunct="0"/>
            <a:endParaRPr lang="es-ES">
              <a:latin typeface="Verdana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7343804" y="1304170"/>
            <a:ext cx="43654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s-ES" sz="2000" dirty="0"/>
              <a:t>Toda la información de la Unidad Educativa que se tiene será accesible para todos los estudiantes, profesores y padres de familia.</a:t>
            </a:r>
          </a:p>
          <a:p>
            <a:pPr lvl="0"/>
            <a:r>
              <a:rPr lang="es-ES" sz="2000" dirty="0"/>
              <a:t>La inscripción de estudiantes antiguos será de manera automática y para los estudiantes nuevos se realizara nuevos registros.</a:t>
            </a:r>
          </a:p>
          <a:p>
            <a:pPr lvl="0"/>
            <a:r>
              <a:rPr lang="es-ES" sz="2000" dirty="0"/>
              <a:t>Privilegios para habilitar y deshabilitar registro para la adición o modificación de datos por parte del administrador.</a:t>
            </a:r>
          </a:p>
          <a:p>
            <a:pPr lvl="0"/>
            <a:r>
              <a:rPr lang="es-ES" sz="2000" dirty="0"/>
              <a:t>Estudiantes y profesores podrán tener acceso a los horarios actualizados.</a:t>
            </a:r>
          </a:p>
          <a:p>
            <a:r>
              <a:rPr lang="es-ES" sz="2000" dirty="0"/>
              <a:t>Generación de reportes de calificaciones, listas y otros informes disponibles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invGray">
          <a:xfrm>
            <a:off x="5956849" y="2657065"/>
            <a:ext cx="1214447" cy="1643066"/>
          </a:xfrm>
          <a:prstGeom prst="rightArrow">
            <a:avLst>
              <a:gd name="adj1" fmla="val 67750"/>
              <a:gd name="adj2" fmla="val 661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4394092" y="567180"/>
            <a:ext cx="2786082" cy="1075302"/>
          </a:xfrm>
          <a:prstGeom prst="can">
            <a:avLst>
              <a:gd name="adj" fmla="val 27866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invGray">
          <a:xfrm>
            <a:off x="5059805" y="1726619"/>
            <a:ext cx="1752600" cy="686895"/>
          </a:xfrm>
          <a:prstGeom prst="upArrow">
            <a:avLst>
              <a:gd name="adj1" fmla="val 68380"/>
              <a:gd name="adj2" fmla="val 70833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4362732" y="912594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3200" b="1" dirty="0">
                <a:solidFill>
                  <a:srgbClr val="FFFF00"/>
                </a:solidFill>
              </a:rPr>
              <a:t>LIMITES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4379457" y="4970489"/>
            <a:ext cx="2743208" cy="1206595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gray">
          <a:xfrm>
            <a:off x="4322654" y="5419752"/>
            <a:ext cx="2857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3200" b="1" dirty="0">
                <a:solidFill>
                  <a:srgbClr val="FFFF00"/>
                </a:solidFill>
              </a:rPr>
              <a:t>ALCANCES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invGray">
          <a:xfrm>
            <a:off x="4958893" y="4406926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08785" y="292740"/>
            <a:ext cx="4269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LIMITES Y ALCANCES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324920" y="1876618"/>
            <a:ext cx="393379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" sz="2000" dirty="0"/>
              <a:t>El sistema web de gestión académica no está orientada a procesos contables, como el cobro de aportes de los padres de familia para las distintas actividades que realiza la Unidad Educativa.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s-ES" sz="2000" dirty="0"/>
              <a:t>El sistema web de gestión académica no cuenta con una plataforma de aula virtual en línea para las distintas materias.</a:t>
            </a:r>
          </a:p>
        </p:txBody>
      </p:sp>
    </p:spTree>
    <p:extLst>
      <p:ext uri="{BB962C8B-B14F-4D97-AF65-F5344CB8AC3E}">
        <p14:creationId xmlns:p14="http://schemas.microsoft.com/office/powerpoint/2010/main" val="528252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6375042" y="2223353"/>
            <a:ext cx="5576554" cy="4497616"/>
          </a:xfrm>
          <a:prstGeom prst="roundRect">
            <a:avLst>
              <a:gd name="adj" fmla="val 7116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eaLnBrk="0" hangingPunct="0"/>
            <a:endParaRPr lang="es-ES" altLang="es-ES">
              <a:latin typeface="Verdana" panose="020B0604030504040204" pitchFamily="34" charset="0"/>
            </a:endParaRPr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296707" y="2132927"/>
            <a:ext cx="4803328" cy="4588044"/>
          </a:xfrm>
          <a:prstGeom prst="roundRect">
            <a:avLst>
              <a:gd name="adj" fmla="val 5428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eaLnBrk="0" hangingPunct="0"/>
            <a:endParaRPr lang="es-ES" altLang="es-ES">
              <a:latin typeface="Verdana" panose="020B0604030504040204" pitchFamily="34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17283" y="2174475"/>
            <a:ext cx="444575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2000" dirty="0"/>
              <a:t>El Sistema Web de Gestión Académica realizada para la Unidad Educativa “Inicua”, es un sistema web, que promueve el mejoramiento de la gestión académica a través de un manejo eficiente de datos entre la comunidad Educativa, convirtiéndose en una herramienta útil para la institución.</a:t>
            </a:r>
          </a:p>
          <a:p>
            <a:r>
              <a:rPr lang="es-ES" sz="2000" dirty="0"/>
              <a:t>De acuerdo a los objetivos específicos planteados se llega a las siguientes conclusiones: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Permite que el administrador pueda ver reportes oportunos, como ser: notas, lista de docentes, estudiantes, etc.</a:t>
            </a:r>
          </a:p>
          <a:p>
            <a:endParaRPr lang="es-ES" sz="2000" dirty="0"/>
          </a:p>
        </p:txBody>
      </p:sp>
      <p:sp>
        <p:nvSpPr>
          <p:cNvPr id="5" name="AutoShape 22"/>
          <p:cNvSpPr>
            <a:spLocks noChangeAspect="1" noChangeArrowheads="1" noTextEdit="1"/>
          </p:cNvSpPr>
          <p:nvPr/>
        </p:nvSpPr>
        <p:spPr bwMode="gray">
          <a:xfrm>
            <a:off x="3390909" y="2929050"/>
            <a:ext cx="982308" cy="13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Freeform 23"/>
          <p:cNvSpPr>
            <a:spLocks/>
          </p:cNvSpPr>
          <p:nvPr/>
        </p:nvSpPr>
        <p:spPr bwMode="gray">
          <a:xfrm>
            <a:off x="4863040" y="2611954"/>
            <a:ext cx="943756" cy="152367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endParaRPr lang="es-ES"/>
          </a:p>
        </p:txBody>
      </p:sp>
      <p:sp>
        <p:nvSpPr>
          <p:cNvPr id="7" name="Freeform 25"/>
          <p:cNvSpPr>
            <a:spLocks/>
          </p:cNvSpPr>
          <p:nvPr/>
        </p:nvSpPr>
        <p:spPr bwMode="gray">
          <a:xfrm flipH="1">
            <a:off x="5806796" y="2611954"/>
            <a:ext cx="967889" cy="147389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endParaRPr lang="es-ES"/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6840200" y="2397586"/>
            <a:ext cx="510782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Facilita el control y seguimiento de los estudiantes en el proceso de enseñanza y aprendizaje, brindando canales de comunicación interrelacionada e información veraz de manera puntual, sin limitaciones de tiempo y espacio.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Los padres de familia y/o estudiantes tienen habilitado algunas opciones de visualización de pantallas, como los horarios, calificaciones, materias y docentes correspondiente al grado del estudiante.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dirty="0"/>
              <a:t>Toda  la información que es manipulada mediante el sistema.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endParaRPr lang="es-ES" sz="2000" dirty="0"/>
          </a:p>
          <a:p>
            <a:endParaRPr lang="es-ES" sz="2000" dirty="0"/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958246" y="172247"/>
            <a:ext cx="6439436" cy="2225339"/>
            <a:chOff x="1997" y="1314"/>
            <a:chExt cx="1889" cy="1009"/>
          </a:xfrm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5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sp3d>
                <a:bevelT w="114300" prst="hardEdg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sp3d>
                <a:bevelT w="114300" prst="hardEdg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1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</p:grp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4000159" y="510396"/>
            <a:ext cx="4581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ES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CONCLUSIONES</a:t>
            </a:r>
            <a:endParaRPr lang="es-ES" sz="4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52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black">
          <a:xfrm rot="16200000" flipH="1">
            <a:off x="3525376" y="3358680"/>
            <a:ext cx="977735" cy="417958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black">
          <a:xfrm rot="5400000" flipH="1">
            <a:off x="7642185" y="3208671"/>
            <a:ext cx="992420" cy="449157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304684" y="2002987"/>
            <a:ext cx="3519133" cy="3271182"/>
            <a:chOff x="2030" y="1104"/>
            <a:chExt cx="1615" cy="1615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gray">
            <a:xfrm>
              <a:off x="2030" y="110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gray">
            <a:xfrm>
              <a:off x="2122" y="119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gray">
            <a:xfrm>
              <a:off x="2206" y="128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gray">
            <a:xfrm>
              <a:off x="2206" y="128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gray">
            <a:xfrm>
              <a:off x="2289" y="136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289" y="136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389745" y="3567659"/>
            <a:ext cx="3281280" cy="272821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389744" y="749509"/>
            <a:ext cx="3232575" cy="2506956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>
            <a:off x="8457476" y="3567659"/>
            <a:ext cx="3348270" cy="272820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gray">
          <a:xfrm>
            <a:off x="8457476" y="806871"/>
            <a:ext cx="3348270" cy="250695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gray">
          <a:xfrm>
            <a:off x="4444299" y="3256465"/>
            <a:ext cx="3285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RECOMENDACIONES</a:t>
            </a:r>
            <a:endParaRPr lang="en-US" sz="2800" b="1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gray">
          <a:xfrm>
            <a:off x="423157" y="1494258"/>
            <a:ext cx="32478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hangingPunct="0"/>
            <a:r>
              <a:rPr lang="es-ES" sz="2400" dirty="0">
                <a:solidFill>
                  <a:srgbClr val="FFFF00"/>
                </a:solidFill>
              </a:rPr>
              <a:t>Realizar el control de personal biométrico, que </a:t>
            </a:r>
            <a:r>
              <a:rPr lang="es-ES" sz="2400" dirty="0" err="1">
                <a:solidFill>
                  <a:srgbClr val="FFFF00"/>
                </a:solidFill>
              </a:rPr>
              <a:t>agisclicé</a:t>
            </a:r>
            <a:r>
              <a:rPr lang="es-ES" sz="2400" dirty="0">
                <a:solidFill>
                  <a:srgbClr val="FFFF00"/>
                </a:solidFill>
              </a:rPr>
              <a:t> y automatice este proceso</a:t>
            </a:r>
          </a:p>
          <a:p>
            <a:pPr algn="ctr" eaLnBrk="0" hangingPunct="0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gray">
          <a:xfrm>
            <a:off x="484246" y="4198024"/>
            <a:ext cx="3232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rgbClr val="FFFF00"/>
                </a:solidFill>
              </a:rPr>
              <a:t> Elaborar un módulo de aulas virtuales donde los estudiantes puedan interactuar con los profesores.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gray">
          <a:xfrm>
            <a:off x="8733053" y="1546851"/>
            <a:ext cx="28794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es-ES" sz="2400" dirty="0">
                <a:solidFill>
                  <a:srgbClr val="FFFF00"/>
                </a:solidFill>
              </a:rPr>
              <a:t>Implementar un módulo de exámenes no presenciales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gray">
          <a:xfrm>
            <a:off x="8610092" y="4382690"/>
            <a:ext cx="31956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dirty="0">
                <a:solidFill>
                  <a:srgbClr val="FFFF00"/>
                </a:solidFill>
              </a:rPr>
              <a:t>Se recomienda desarrollar un módulo para la administración de biblioteca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64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8663" y="1971178"/>
            <a:ext cx="97663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GRACIAS  </a:t>
            </a:r>
          </a:p>
          <a:p>
            <a:pPr algn="ctr"/>
            <a:r>
              <a:rPr lang="es-ES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50" endPos="85000" dir="5400000" sy="-100000" algn="bl" rotWithShape="0"/>
                </a:effectLst>
              </a:rPr>
              <a:t>POR SU ATENCIÓN…!!!</a:t>
            </a:r>
          </a:p>
        </p:txBody>
      </p:sp>
    </p:spTree>
    <p:extLst>
      <p:ext uri="{BB962C8B-B14F-4D97-AF65-F5344CB8AC3E}">
        <p14:creationId xmlns:p14="http://schemas.microsoft.com/office/powerpoint/2010/main" val="225498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>
            <a:off x="6375042" y="2451166"/>
            <a:ext cx="5576554" cy="4269802"/>
          </a:xfrm>
          <a:prstGeom prst="roundRect">
            <a:avLst>
              <a:gd name="adj" fmla="val 7116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eaLnBrk="0" hangingPunct="0"/>
            <a:endParaRPr lang="es-ES" altLang="es-ES">
              <a:latin typeface="Verdana" panose="020B0604030504040204" pitchFamily="34" charset="0"/>
            </a:endParaRP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296707" y="2376023"/>
            <a:ext cx="4803328" cy="4344946"/>
          </a:xfrm>
          <a:prstGeom prst="roundRect">
            <a:avLst>
              <a:gd name="adj" fmla="val 5428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eaLnBrk="0" hangingPunct="0"/>
            <a:endParaRPr lang="es-ES" altLang="es-ES">
              <a:latin typeface="Verdana" panose="020B0604030504040204" pitchFamily="34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30635" y="2510042"/>
            <a:ext cx="444575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mayoría de las organizaciones, empresas, e instituciones y otras agrupaciones, requieren de los Sistemas Informáticos como la base principal o centro de toma de decisiones en las actividades diarias que realizan. Estas tecnologías permiten entrar a un mundo nuevo lleno de información de fácil acceso para los profesores, padres de familia y estudiantes.</a:t>
            </a:r>
          </a:p>
          <a:p>
            <a:pPr algn="just"/>
            <a:r>
              <a:rPr lang="es-ES" sz="2000" dirty="0"/>
              <a:t>La </a:t>
            </a:r>
            <a:r>
              <a:rPr lang="es-ES" sz="2000" b="1" dirty="0"/>
              <a:t>Unidad Educativa “INICUA” </a:t>
            </a:r>
            <a:r>
              <a:rPr lang="es-ES" sz="2000" dirty="0"/>
              <a:t>se realizan procesos como ser: inscripción de estudiantes nuevos y antiguos,.</a:t>
            </a: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gray">
          <a:xfrm>
            <a:off x="3390909" y="2929050"/>
            <a:ext cx="982308" cy="13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" name="Freeform 23"/>
          <p:cNvSpPr>
            <a:spLocks/>
          </p:cNvSpPr>
          <p:nvPr/>
        </p:nvSpPr>
        <p:spPr bwMode="gray">
          <a:xfrm>
            <a:off x="4863040" y="2611954"/>
            <a:ext cx="943756" cy="152367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endParaRPr lang="es-ES"/>
          </a:p>
        </p:txBody>
      </p:sp>
      <p:sp>
        <p:nvSpPr>
          <p:cNvPr id="10" name="Freeform 25"/>
          <p:cNvSpPr>
            <a:spLocks/>
          </p:cNvSpPr>
          <p:nvPr/>
        </p:nvSpPr>
        <p:spPr bwMode="gray">
          <a:xfrm flipH="1">
            <a:off x="5806796" y="2611954"/>
            <a:ext cx="967889" cy="147389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endParaRPr lang="es-ES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843769" y="2609285"/>
            <a:ext cx="510782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Elaboración de horario académico, asignación </a:t>
            </a:r>
          </a:p>
          <a:p>
            <a:pPr algn="just"/>
            <a:r>
              <a:rPr lang="es-ES" sz="2000" dirty="0"/>
              <a:t>de aulas y materias, recepción y elaboración de informes de profesores con respecto a las notas, entrega de boletines de calificaciones, emisión de documentos de estudiantes </a:t>
            </a:r>
          </a:p>
          <a:p>
            <a:pPr algn="just"/>
            <a:r>
              <a:rPr lang="es-ES" sz="2000" dirty="0"/>
              <a:t>El Sistema Web de Gestión Académica procesara la información de forma íntegra, confiable y con mecanismos de seguridad, para que la misma no pueda ser sustraída, modificada o falsificada, por personas ajenas a la Unidad Educativa.</a:t>
            </a:r>
          </a:p>
          <a:p>
            <a:endParaRPr lang="es-ES" sz="2000" dirty="0"/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2972988" y="313889"/>
            <a:ext cx="6439436" cy="2225339"/>
            <a:chOff x="1997" y="1314"/>
            <a:chExt cx="1889" cy="1009"/>
          </a:xfrm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grpSpPr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9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sp3d>
                <a:bevelT w="114300" prst="hardEdg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sp3d>
                <a:bevelT w="114300" prst="hardEdg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6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7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rgbClr val="00FF00"/>
              </a:solidFill>
              <a:round/>
              <a:headEnd/>
              <a:tailEnd/>
            </a:ln>
            <a:effectLst/>
            <a:sp3d>
              <a:bevelT w="114300" prst="hardEdg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/>
            </a:p>
          </p:txBody>
        </p:sp>
      </p:grp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4094984" y="729706"/>
            <a:ext cx="4581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s-ES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INTRODUCCIÓN</a:t>
            </a:r>
            <a:endParaRPr lang="es-ES" sz="4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14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49500" y="173281"/>
            <a:ext cx="7747000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lgerian" panose="04020705040A02060702" pitchFamily="82" charset="0"/>
              </a:rPr>
              <a:t>antecedentes</a:t>
            </a:r>
            <a:endParaRPr lang="es-E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AutoShape 131"/>
          <p:cNvSpPr>
            <a:spLocks noChangeArrowheads="1"/>
          </p:cNvSpPr>
          <p:nvPr/>
        </p:nvSpPr>
        <p:spPr bwMode="gray">
          <a:xfrm>
            <a:off x="404846" y="1192548"/>
            <a:ext cx="11389590" cy="5367278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AutoShape 132"/>
          <p:cNvSpPr>
            <a:spLocks noChangeArrowheads="1"/>
          </p:cNvSpPr>
          <p:nvPr/>
        </p:nvSpPr>
        <p:spPr bwMode="gray">
          <a:xfrm>
            <a:off x="442702" y="5098350"/>
            <a:ext cx="11389590" cy="13422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AutoShape 133"/>
          <p:cNvSpPr>
            <a:spLocks noChangeArrowheads="1"/>
          </p:cNvSpPr>
          <p:nvPr/>
        </p:nvSpPr>
        <p:spPr bwMode="gray">
          <a:xfrm>
            <a:off x="366990" y="1162386"/>
            <a:ext cx="11389590" cy="11972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Text Box 141"/>
          <p:cNvSpPr txBox="1">
            <a:spLocks noChangeArrowheads="1"/>
          </p:cNvSpPr>
          <p:nvPr/>
        </p:nvSpPr>
        <p:spPr bwMode="gray">
          <a:xfrm>
            <a:off x="584836" y="1225689"/>
            <a:ext cx="1110532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</a:t>
            </a:r>
            <a:r>
              <a:rPr lang="es-ES" sz="2000" b="1" dirty="0"/>
              <a:t> Unidad Educativa “INICUA”, </a:t>
            </a:r>
            <a:r>
              <a:rPr lang="es-ES" sz="2000" dirty="0"/>
              <a:t>se encuentra ubicado en la avenida troncal hacia San Buenaventura,  de la comunidad Inicua Alto del municipio de Palos Blancos de la provincia Sud Yungas del Departamento de La Paz.</a:t>
            </a:r>
          </a:p>
          <a:p>
            <a:pPr algn="just"/>
            <a:r>
              <a:rPr lang="es-ES" sz="2000" dirty="0"/>
              <a:t>Fue fundada el 25 de Septiembre de 1997, con el nombre de “INICUA” debido a la comunidad donde se encuentra, es un colegio público el cual depende del Ministerio de Educación. Actualmente cuenta con los niveles de inicial, primaria y secundaria todos en el turno de la mañana.</a:t>
            </a:r>
          </a:p>
          <a:p>
            <a:pPr algn="just"/>
            <a:r>
              <a:rPr lang="es-ES" sz="2000" b="1" dirty="0"/>
              <a:t>Misión</a:t>
            </a:r>
          </a:p>
          <a:p>
            <a:pPr algn="just"/>
            <a:r>
              <a:rPr lang="es-ES" sz="2000" dirty="0"/>
              <a:t>Satisfacer los requerimientos de estudiantes, padres y comunidad en general, con el fin de mejorar conocimientos, capacidades, actitudes y valores, entregando herramientas necesarias para que los estudiantes continúen con estudios en enseñanza media, siendo personas respetuosas consigo mismo, los demás y el entorno, solidarias, inclusivas, tolerantes y empáticas</a:t>
            </a:r>
          </a:p>
          <a:p>
            <a:pPr algn="just"/>
            <a:r>
              <a:rPr lang="es-ES" sz="2000" b="1" dirty="0"/>
              <a:t>Visión</a:t>
            </a:r>
          </a:p>
          <a:p>
            <a:pPr algn="just"/>
            <a:r>
              <a:rPr lang="es-ES" sz="2000" dirty="0"/>
              <a:t>Formar personas con desarrollo integral, capaz de insertarse en la cambiante sociedad actual, respetando y valorando su entorno, la familia y sociedad con sus diferencias individuales, con espíritu solidario y responsable de sus actos.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9548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invGray">
          <a:xfrm>
            <a:off x="254832" y="396670"/>
            <a:ext cx="11171134" cy="5956479"/>
          </a:xfrm>
          <a:prstGeom prst="rightArrow">
            <a:avLst>
              <a:gd name="adj1" fmla="val 79306"/>
              <a:gd name="adj2" fmla="val 33532"/>
            </a:avLst>
          </a:prstGeom>
          <a:solidFill>
            <a:srgbClr val="FF00FF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275" y="279200"/>
            <a:ext cx="11410682" cy="878499"/>
          </a:xfrm>
        </p:spPr>
        <p:txBody>
          <a:bodyPr>
            <a:normAutofit/>
            <a:scene3d>
              <a:camera prst="perspectiveBelow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E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lgerian" panose="04020705040A02060702" pitchFamily="82" charset="0"/>
              </a:rPr>
              <a:t>Problema Principal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389744" y="1386464"/>
            <a:ext cx="9563725" cy="1593630"/>
          </a:xfrm>
          <a:prstGeom prst="roundRect">
            <a:avLst>
              <a:gd name="adj" fmla="val 9106"/>
            </a:avLst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0FF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r>
              <a:rPr lang="es-ES" dirty="0"/>
              <a:t>Los procesos académicos como: la inscripción de estudiantes nuevos y antiguos, elaboración </a:t>
            </a:r>
          </a:p>
          <a:p>
            <a:r>
              <a:rPr lang="es-ES" dirty="0"/>
              <a:t>de horarios, llenado de calificaciones en planillas por cada trimestre, centralizadores de calificaciones </a:t>
            </a:r>
          </a:p>
          <a:p>
            <a:r>
              <a:rPr lang="es-ES" dirty="0"/>
              <a:t>de boletines, se la realizan de forma manual y ocasiona pérdida de tiempo considerable al momento</a:t>
            </a:r>
          </a:p>
          <a:p>
            <a:r>
              <a:rPr lang="es-ES" dirty="0"/>
              <a:t>de realizar dichos procesos, en ocasiones surge la molestia y reclamos de los estudiantes y padres de</a:t>
            </a:r>
          </a:p>
          <a:p>
            <a:r>
              <a:rPr lang="es-ES" dirty="0"/>
              <a:t> familia 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89743" y="3687580"/>
            <a:ext cx="9563725" cy="1798820"/>
          </a:xfrm>
          <a:prstGeom prst="roundRect">
            <a:avLst>
              <a:gd name="adj" fmla="val 9106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lvl="0"/>
            <a:r>
              <a:rPr lang="es-ES" dirty="0"/>
              <a:t>Las inscripciones de estudiantes nuevos y antiguos es </a:t>
            </a:r>
            <a:r>
              <a:rPr lang="es-ES" dirty="0" err="1"/>
              <a:t>Semi</a:t>
            </a:r>
            <a:r>
              <a:rPr lang="es-ES" dirty="0"/>
              <a:t> manual ocasionando errores y duplicidad</a:t>
            </a:r>
          </a:p>
          <a:p>
            <a:pPr lvl="0"/>
            <a:r>
              <a:rPr lang="es-ES" dirty="0"/>
              <a:t>de información actualmente los registros son almacenados en hojas de cálculo de Excel y portafolios, </a:t>
            </a:r>
          </a:p>
          <a:p>
            <a:pPr lvl="0"/>
            <a:r>
              <a:rPr lang="es-ES" dirty="0"/>
              <a:t>que fueron hechos manualmente, es por este hecho que al momento de generar un informe </a:t>
            </a:r>
          </a:p>
          <a:p>
            <a:pPr lvl="0"/>
            <a:r>
              <a:rPr lang="es-ES" dirty="0"/>
              <a:t>Académico puede existir un retraso y en algunos casos pueden existir errores.</a:t>
            </a: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854440" y="2857482"/>
            <a:ext cx="6373084" cy="1034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100" b="1" dirty="0">
                <a:solidFill>
                  <a:srgbClr val="FFFF00"/>
                </a:solidFill>
              </a:rPr>
              <a:t>PROBLEMAS ESPECÍFICOS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132" y="5262697"/>
            <a:ext cx="16478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PROBLEMAS ESPECIFICOS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">
          <a:xfrm rot="16200000" flipH="1">
            <a:off x="3922473" y="2664100"/>
            <a:ext cx="490538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">
          <a:xfrm rot="5400000" flipH="1">
            <a:off x="7062593" y="2606785"/>
            <a:ext cx="490538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">
          <a:xfrm rot="10800000" flipH="1">
            <a:off x="5572755" y="4163874"/>
            <a:ext cx="488950" cy="3270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377129" y="1424066"/>
            <a:ext cx="2728444" cy="2697475"/>
            <a:chOff x="2030" y="1104"/>
            <a:chExt cx="1615" cy="161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030" y="110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122" y="119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06" y="128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206" y="128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289" y="136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289" y="136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786617" y="2976474"/>
            <a:ext cx="2790731" cy="143677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838199" y="1424066"/>
            <a:ext cx="2739149" cy="146025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8005530" y="2936227"/>
            <a:ext cx="3348270" cy="1521783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gray">
          <a:xfrm>
            <a:off x="8005530" y="1246568"/>
            <a:ext cx="3348270" cy="145459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gray">
          <a:xfrm>
            <a:off x="4793311" y="2272575"/>
            <a:ext cx="1991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PROBLEMAS ESPECIFICOS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gray">
          <a:xfrm>
            <a:off x="1099785" y="1870163"/>
            <a:ext cx="21380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dirty="0">
                <a:solidFill>
                  <a:srgbClr val="FFFF00"/>
                </a:solidFill>
              </a:rPr>
              <a:t>Inscripciones de estudiantes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gray">
          <a:xfrm>
            <a:off x="904887" y="3352037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dirty="0">
                <a:solidFill>
                  <a:srgbClr val="FFFF00"/>
                </a:solidFill>
              </a:rPr>
              <a:t>La elaboración del horario académico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gray">
          <a:xfrm>
            <a:off x="8136928" y="1588643"/>
            <a:ext cx="2879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dirty="0">
                <a:solidFill>
                  <a:srgbClr val="FFFF00"/>
                </a:solidFill>
              </a:rPr>
              <a:t>Los profesores llenan las notas en un Excel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gray">
          <a:xfrm>
            <a:off x="8019533" y="3241475"/>
            <a:ext cx="3195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dirty="0">
                <a:solidFill>
                  <a:srgbClr val="FFFF00"/>
                </a:solidFill>
              </a:rPr>
              <a:t>La emisión de libretas y el  padre de familia no realiza el seguimiento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blackWhite">
          <a:xfrm>
            <a:off x="224852" y="4512468"/>
            <a:ext cx="11692328" cy="214316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s-ES" sz="2800" b="1" dirty="0"/>
              <a:t> Formulación del Problema</a:t>
            </a:r>
          </a:p>
          <a:p>
            <a:r>
              <a:rPr lang="es-ES" sz="2800" dirty="0"/>
              <a:t>¿De qué manera puede coadyuvar el sistema académico para brindar y dar </a:t>
            </a:r>
          </a:p>
          <a:p>
            <a:r>
              <a:rPr lang="es-ES" sz="2800" dirty="0"/>
              <a:t>un servicio de calidad a los estudiantes, profesores y padres de familia de </a:t>
            </a:r>
          </a:p>
          <a:p>
            <a:r>
              <a:rPr lang="es-ES" sz="2800" dirty="0"/>
              <a:t>tal forma que se pueda disponer de información confiable que nos permita </a:t>
            </a:r>
          </a:p>
          <a:p>
            <a:r>
              <a:rPr lang="es-ES" sz="2800" dirty="0"/>
              <a:t>tomar decisiones de forma oportuna? </a:t>
            </a:r>
          </a:p>
        </p:txBody>
      </p:sp>
    </p:spTree>
    <p:extLst>
      <p:ext uri="{BB962C8B-B14F-4D97-AF65-F5344CB8AC3E}">
        <p14:creationId xmlns:p14="http://schemas.microsoft.com/office/powerpoint/2010/main" val="335635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invGray">
          <a:xfrm>
            <a:off x="4578783" y="2651147"/>
            <a:ext cx="1285884" cy="1785942"/>
          </a:xfrm>
          <a:prstGeom prst="leftArrow">
            <a:avLst>
              <a:gd name="adj1" fmla="val 65583"/>
              <a:gd name="adj2" fmla="val 6518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gray">
          <a:xfrm>
            <a:off x="314793" y="1494459"/>
            <a:ext cx="3978237" cy="487146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s-ES" sz="2000" dirty="0"/>
              <a:t>Desarrollar un Sistema Web de </a:t>
            </a:r>
          </a:p>
          <a:p>
            <a:r>
              <a:rPr lang="es-ES" sz="2000" dirty="0"/>
              <a:t>Gestión Académica para optimizar </a:t>
            </a:r>
          </a:p>
          <a:p>
            <a:r>
              <a:rPr lang="es-ES" sz="2000" dirty="0"/>
              <a:t>el procesamiento de la información,</a:t>
            </a:r>
          </a:p>
          <a:p>
            <a:r>
              <a:rPr lang="es-ES" sz="2000" dirty="0"/>
              <a:t>el control y seguimiento académico </a:t>
            </a:r>
          </a:p>
          <a:p>
            <a:r>
              <a:rPr lang="es-ES" sz="2000" dirty="0"/>
              <a:t>logrando la comunicación entre</a:t>
            </a:r>
          </a:p>
          <a:p>
            <a:r>
              <a:rPr lang="es-ES" sz="2000" dirty="0"/>
              <a:t>la institución  y padres de familia </a:t>
            </a:r>
          </a:p>
          <a:p>
            <a:r>
              <a:rPr lang="es-ES" sz="2000" dirty="0"/>
              <a:t>de la Unidad Educativa “INICUA” </a:t>
            </a:r>
          </a:p>
          <a:p>
            <a:r>
              <a:rPr lang="es-ES" sz="2000" dirty="0"/>
              <a:t>de la Comunidad Inicua Alto Palos</a:t>
            </a:r>
          </a:p>
          <a:p>
            <a:r>
              <a:rPr lang="es-ES" sz="2000" dirty="0"/>
              <a:t>Blancos, para la toma de decisiones</a:t>
            </a:r>
          </a:p>
          <a:p>
            <a:r>
              <a:rPr lang="es-ES" sz="2000" dirty="0"/>
              <a:t> de forma oportuna. </a:t>
            </a: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gray">
          <a:xfrm>
            <a:off x="7249875" y="1423351"/>
            <a:ext cx="4365408" cy="4942571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0" hangingPunct="0"/>
            <a:endParaRPr lang="es-ES">
              <a:latin typeface="Verdana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gray">
          <a:xfrm>
            <a:off x="7207707" y="1775879"/>
            <a:ext cx="436540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Recolectar toda la información necesaria para el comienzo del proyecto, dicha información se lo harán a todos los miembros de la Unidad Educativa.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Realizar el modelado de la base de datos acorde al requerimiento realizado para la gestión académica.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s-ES" sz="2000" dirty="0"/>
              <a:t>Diseñar y desarrollar los diferentes módulos para la gestión académica, donde cada usuario podrá acceder al sistema de acuerdo al privilegio que le brinde el administrador del sistema.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invGray">
          <a:xfrm>
            <a:off x="5936105" y="2794023"/>
            <a:ext cx="1214447" cy="1643066"/>
          </a:xfrm>
          <a:prstGeom prst="rightArrow">
            <a:avLst>
              <a:gd name="adj1" fmla="val 67750"/>
              <a:gd name="adj2" fmla="val 66167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gray">
          <a:xfrm>
            <a:off x="4364469" y="1004341"/>
            <a:ext cx="2786082" cy="1075302"/>
          </a:xfrm>
          <a:prstGeom prst="can">
            <a:avLst>
              <a:gd name="adj" fmla="val 27866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invGray">
          <a:xfrm>
            <a:off x="4988367" y="2087494"/>
            <a:ext cx="1752600" cy="533400"/>
          </a:xfrm>
          <a:prstGeom prst="upArrow">
            <a:avLst>
              <a:gd name="adj1" fmla="val 68380"/>
              <a:gd name="adj2" fmla="val 70833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gray">
          <a:xfrm>
            <a:off x="4364469" y="1365263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b="1" dirty="0">
                <a:solidFill>
                  <a:srgbClr val="FFFF00"/>
                </a:solidFill>
              </a:rPr>
              <a:t>Objetivo General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4379457" y="4970489"/>
            <a:ext cx="2743208" cy="1206595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gray">
          <a:xfrm>
            <a:off x="4278749" y="5464783"/>
            <a:ext cx="2857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b="1" dirty="0">
                <a:solidFill>
                  <a:srgbClr val="FFFF00"/>
                </a:solidFill>
              </a:rPr>
              <a:t>Objetivos Específicos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invGray">
          <a:xfrm>
            <a:off x="4966143" y="4360889"/>
            <a:ext cx="1755775" cy="525463"/>
          </a:xfrm>
          <a:prstGeom prst="downArrow">
            <a:avLst>
              <a:gd name="adj1" fmla="val 67093"/>
              <a:gd name="adj2" fmla="val 64051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037164" y="501134"/>
            <a:ext cx="3255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2601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9929" y="172386"/>
            <a:ext cx="99126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 </a:t>
            </a:r>
            <a:r>
              <a:rPr lang="es-ES" sz="3200" b="1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OOHDM o Método de Diseño de Hipermedia </a:t>
            </a:r>
          </a:p>
          <a:p>
            <a:pPr algn="ctr"/>
            <a:r>
              <a:rPr lang="es-ES" sz="3200" b="1" dirty="0">
                <a:latin typeface="Bernard MT Condensed" panose="02050806060905020404" pitchFamily="18" charset="0"/>
                <a:cs typeface="Times New Roman" panose="02020603050405020304" pitchFamily="18" charset="0"/>
              </a:rPr>
              <a:t>Orientado a Objetos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5127443" y="2241786"/>
            <a:ext cx="1534972" cy="576262"/>
          </a:xfrm>
          <a:prstGeom prst="chevron">
            <a:avLst>
              <a:gd name="adj" fmla="val 52514"/>
            </a:avLst>
          </a:prstGeom>
          <a:solidFill>
            <a:srgbClr val="FF0000"/>
          </a:solidFill>
          <a:ln w="0" algn="ctr">
            <a:noFill/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85265" y="1054913"/>
            <a:ext cx="4842177" cy="3556195"/>
            <a:chOff x="4166" y="1706"/>
            <a:chExt cx="1252" cy="1252"/>
          </a:xfrm>
        </p:grpSpPr>
        <p:sp>
          <p:nvSpPr>
            <p:cNvPr id="5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6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gray">
            <a:xfrm>
              <a:off x="4254" y="1781"/>
              <a:ext cx="1094" cy="11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775555" y="794479"/>
            <a:ext cx="4721902" cy="3623481"/>
            <a:chOff x="4166" y="1706"/>
            <a:chExt cx="1252" cy="1259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24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gray">
            <a:xfrm>
              <a:off x="4235" y="1757"/>
              <a:ext cx="1127" cy="11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s-ES"/>
            </a:p>
          </p:txBody>
        </p:sp>
      </p:grpSp>
      <p:sp>
        <p:nvSpPr>
          <p:cNvPr id="14" name="AutoShape 35"/>
          <p:cNvSpPr>
            <a:spLocks noChangeArrowheads="1"/>
          </p:cNvSpPr>
          <p:nvPr/>
        </p:nvSpPr>
        <p:spPr bwMode="auto">
          <a:xfrm>
            <a:off x="118707" y="4973902"/>
            <a:ext cx="4573131" cy="828383"/>
          </a:xfrm>
          <a:prstGeom prst="roundRect">
            <a:avLst>
              <a:gd name="adj" fmla="val 50000"/>
            </a:avLst>
          </a:prstGeom>
          <a:solidFill>
            <a:schemeClr val="bg1">
              <a:lumMod val="60000"/>
              <a:lumOff val="40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s-ES" sz="2000" b="1" dirty="0"/>
              <a:t>FASE DE CICLO DE VIDA DE OOHDM</a:t>
            </a: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5546895" y="4542938"/>
            <a:ext cx="6430246" cy="2142675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gray">
          <a:xfrm>
            <a:off x="447127" y="1692911"/>
            <a:ext cx="464967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" sz="2400" dirty="0"/>
              <a:t>OOHDM es una metodología </a:t>
            </a:r>
          </a:p>
          <a:p>
            <a:pPr algn="ctr" eaLnBrk="0" hangingPunct="0"/>
            <a:r>
              <a:rPr lang="es-ES" sz="2400" dirty="0"/>
              <a:t>de desarrollo para la elaboración</a:t>
            </a:r>
          </a:p>
          <a:p>
            <a:pPr algn="ctr" eaLnBrk="0" hangingPunct="0"/>
            <a:r>
              <a:rPr lang="es-ES" sz="2400" dirty="0"/>
              <a:t> de aplicaciones multimedia y tiene </a:t>
            </a:r>
          </a:p>
          <a:p>
            <a:pPr algn="ctr" eaLnBrk="0" hangingPunct="0"/>
            <a:r>
              <a:rPr lang="es-ES" sz="2400" dirty="0"/>
              <a:t>como objetivo simplificar y a </a:t>
            </a:r>
          </a:p>
          <a:p>
            <a:pPr algn="ctr" eaLnBrk="0" hangingPunct="0"/>
            <a:r>
              <a:rPr lang="es-ES" sz="2400" dirty="0"/>
              <a:t>la vez hacer más eficaz el diseño </a:t>
            </a:r>
          </a:p>
          <a:p>
            <a:pPr algn="ctr" eaLnBrk="0" hangingPunct="0"/>
            <a:r>
              <a:rPr lang="es-ES" sz="2400" dirty="0"/>
              <a:t>de aplicaciones hipermedia.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 Box 39"/>
          <p:cNvSpPr txBox="1">
            <a:spLocks noChangeArrowheads="1"/>
          </p:cNvSpPr>
          <p:nvPr/>
        </p:nvSpPr>
        <p:spPr bwMode="gray">
          <a:xfrm>
            <a:off x="7508965" y="1390507"/>
            <a:ext cx="3758431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400" dirty="0"/>
              <a:t>OOHDM ha evolucionado bastante desde su nacimiento. Actualmente está siendo utilizado por sus autores para el desarrollo de aplicaciones en la web (</a:t>
            </a:r>
            <a:r>
              <a:rPr lang="es-ES" sz="2400" dirty="0" err="1"/>
              <a:t>Schwabe</a:t>
            </a:r>
            <a:r>
              <a:rPr lang="es-ES" sz="2400" dirty="0"/>
              <a:t>, 1998)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">
          <a:xfrm rot="21377100">
            <a:off x="4745004" y="5131360"/>
            <a:ext cx="703585" cy="576262"/>
          </a:xfrm>
          <a:prstGeom prst="chevron">
            <a:avLst>
              <a:gd name="adj" fmla="val 52514"/>
            </a:avLst>
          </a:prstGeom>
          <a:solidFill>
            <a:srgbClr val="00B0F0"/>
          </a:solidFill>
          <a:ln w="0" algn="ctr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es-ES"/>
          </a:p>
        </p:txBody>
      </p:sp>
      <p:pic>
        <p:nvPicPr>
          <p:cNvPr id="2050" name="Picture 2" descr="COMPARACIÓN DE METODOLOGÍAS EN APLICACIONES WEB">
            <a:extLst>
              <a:ext uri="{FF2B5EF4-FFF2-40B4-BE49-F238E27FC236}">
                <a16:creationId xmlns:a16="http://schemas.microsoft.com/office/drawing/2014/main" id="{70180B7D-ED1F-4887-AAA4-84A47B9B4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14" y="4611108"/>
            <a:ext cx="4876511" cy="197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8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1709E-1B24-4532-AE76-63E20FF0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>
            <a:normAutofit/>
          </a:bodyPr>
          <a:lstStyle/>
          <a:p>
            <a:r>
              <a:rPr lang="es-BO" b="1" dirty="0">
                <a:latin typeface="Algerian" panose="04020705040A02060702" pitchFamily="82" charset="0"/>
              </a:rPr>
              <a:t>HERRAMIENTAS DE IMPLEMENTACIÓN</a:t>
            </a:r>
          </a:p>
        </p:txBody>
      </p:sp>
      <p:pic>
        <p:nvPicPr>
          <p:cNvPr id="1026" name="Picture 2" descr="PROGRAMACIÓN HTML (qué es y ejemplos de las principales etiquetas) - Diseño  Web de Carmen">
            <a:extLst>
              <a:ext uri="{FF2B5EF4-FFF2-40B4-BE49-F238E27FC236}">
                <a16:creationId xmlns:a16="http://schemas.microsoft.com/office/drawing/2014/main" id="{A9374AB7-1147-4D0D-BD3E-C050B866F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6" y="1325218"/>
            <a:ext cx="2735952" cy="17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SS3 Tutorial - An Ultimate Guide for Beginners">
            <a:extLst>
              <a:ext uri="{FF2B5EF4-FFF2-40B4-BE49-F238E27FC236}">
                <a16:creationId xmlns:a16="http://schemas.microsoft.com/office/drawing/2014/main" id="{BAE92FBD-26E9-41F4-AA51-1267762B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8" y="3287587"/>
            <a:ext cx="273595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eate a Flip Effect with jQuery to Show Images and Text">
            <a:extLst>
              <a:ext uri="{FF2B5EF4-FFF2-40B4-BE49-F238E27FC236}">
                <a16:creationId xmlns:a16="http://schemas.microsoft.com/office/drawing/2014/main" id="{9B2214B5-77E6-4F8E-9C46-8F7275DF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8" y="50194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blemos de javascript. ¿Has notado que todas las personas que… | by Camilo  Montoya | Medium">
            <a:extLst>
              <a:ext uri="{FF2B5EF4-FFF2-40B4-BE49-F238E27FC236}">
                <a16:creationId xmlns:a16="http://schemas.microsoft.com/office/drawing/2014/main" id="{2378D6A6-2E05-4F5C-8EE9-7EA90565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03" y="1371600"/>
            <a:ext cx="2619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JAX LENGUAJE DE PROGRAMACIÓN – Webs de Idiomas">
            <a:extLst>
              <a:ext uri="{FF2B5EF4-FFF2-40B4-BE49-F238E27FC236}">
                <a16:creationId xmlns:a16="http://schemas.microsoft.com/office/drawing/2014/main" id="{652992F4-5536-455B-B8F1-510EDD7B6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32" y="31200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7 Mejores tutoriales para aprender PHP en 2020 (Recursos gratuitos y de  pago)">
            <a:extLst>
              <a:ext uri="{FF2B5EF4-FFF2-40B4-BE49-F238E27FC236}">
                <a16:creationId xmlns:a16="http://schemas.microsoft.com/office/drawing/2014/main" id="{29C03FF8-2688-44D0-BA73-63DCC29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2" y="5010150"/>
            <a:ext cx="2571085" cy="173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226D19E-11DC-4706-9613-9AA16CE02121}"/>
              </a:ext>
            </a:extLst>
          </p:cNvPr>
          <p:cNvSpPr txBox="1"/>
          <p:nvPr/>
        </p:nvSpPr>
        <p:spPr>
          <a:xfrm flipH="1">
            <a:off x="6445242" y="1371600"/>
            <a:ext cx="1817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/>
              <a:t>Framework</a:t>
            </a:r>
          </a:p>
        </p:txBody>
      </p:sp>
      <p:pic>
        <p:nvPicPr>
          <p:cNvPr id="1040" name="Picture 16" descr="Welcome to CodeIgniter 3.1.11 | Stack Overlode">
            <a:extLst>
              <a:ext uri="{FF2B5EF4-FFF2-40B4-BE49-F238E27FC236}">
                <a16:creationId xmlns:a16="http://schemas.microsoft.com/office/drawing/2014/main" id="{6DA3B192-8605-46DF-98FD-630194B36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4709"/>
            <a:ext cx="2735952" cy="17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otstrap 4 vs. 3 - key differences and how to easily migrate to version 4">
            <a:extLst>
              <a:ext uri="{FF2B5EF4-FFF2-40B4-BE49-F238E27FC236}">
                <a16:creationId xmlns:a16="http://schemas.microsoft.com/office/drawing/2014/main" id="{06B6135F-7DF6-490D-B6A9-B6333000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53086"/>
            <a:ext cx="2466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FF01237-01C9-42B9-A419-A9E8CA56A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7532" y="1371600"/>
            <a:ext cx="2735952" cy="1847851"/>
          </a:xfrm>
          <a:prstGeom prst="rect">
            <a:avLst/>
          </a:prstGeom>
        </p:spPr>
      </p:pic>
      <p:pic>
        <p:nvPicPr>
          <p:cNvPr id="1044" name="Picture 20" descr="How to update MariaDB to Version 10.3 in CWP - FreeTechTorial">
            <a:extLst>
              <a:ext uri="{FF2B5EF4-FFF2-40B4-BE49-F238E27FC236}">
                <a16:creationId xmlns:a16="http://schemas.microsoft.com/office/drawing/2014/main" id="{07EDAFE1-6E78-41B4-B652-B069E40D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45" y="3429000"/>
            <a:ext cx="246697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XAMPP Installers and Downloads for Apache Friends">
            <a:extLst>
              <a:ext uri="{FF2B5EF4-FFF2-40B4-BE49-F238E27FC236}">
                <a16:creationId xmlns:a16="http://schemas.microsoft.com/office/drawing/2014/main" id="{AD1AB24C-5F15-42D8-A72D-FF594628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02" y="5172282"/>
            <a:ext cx="23298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1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847" y="205858"/>
            <a:ext cx="11641429" cy="7167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Algerian" panose="04020705040A02060702" pitchFamily="82" charset="0"/>
              </a:rPr>
              <a:t>SISTEMA WEB DE GESTIÓN ACADÉMICA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" b="5877"/>
          <a:stretch/>
        </p:blipFill>
        <p:spPr bwMode="auto">
          <a:xfrm>
            <a:off x="327092" y="1993600"/>
            <a:ext cx="5174297" cy="401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7092" y="1134913"/>
            <a:ext cx="409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PÁGINA PRINCIPAL DEL SISTEMA</a:t>
            </a:r>
            <a:endParaRPr lang="es-ES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05" y="1993600"/>
            <a:ext cx="6037171" cy="401745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714105" y="1134913"/>
            <a:ext cx="409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</a:rPr>
              <a:t>PÁGINA DEL SISTEMA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090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1222</Words>
  <Application>Microsoft Office PowerPoint</Application>
  <PresentationFormat>Panorámica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Algerian</vt:lpstr>
      <vt:lpstr>Arial</vt:lpstr>
      <vt:lpstr>Bernard MT Condensed</vt:lpstr>
      <vt:lpstr>Calibri</vt:lpstr>
      <vt:lpstr>Calibri Light</vt:lpstr>
      <vt:lpstr>Verdana</vt:lpstr>
      <vt:lpstr>Wingdings</vt:lpstr>
      <vt:lpstr>Tema de Office</vt:lpstr>
      <vt:lpstr>UNIVERSIDAD PÚBLICA DE EL ALTO CARRERA INGENIERÍA DE SISTEMAS</vt:lpstr>
      <vt:lpstr>Presentación de PowerPoint</vt:lpstr>
      <vt:lpstr>Presentación de PowerPoint</vt:lpstr>
      <vt:lpstr>Problema Principal</vt:lpstr>
      <vt:lpstr>PROBLEMAS ESPECIFICOS</vt:lpstr>
      <vt:lpstr>Presentación de PowerPoint</vt:lpstr>
      <vt:lpstr>Presentación de PowerPoint</vt:lpstr>
      <vt:lpstr>HERRAMIENTAS DE IMPLEMENTACIÓN</vt:lpstr>
      <vt:lpstr>SISTEMA WEB DE GESTIÓN ACADÉMICA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CONY</cp:lastModifiedBy>
  <cp:revision>211</cp:revision>
  <dcterms:created xsi:type="dcterms:W3CDTF">2016-11-26T19:26:23Z</dcterms:created>
  <dcterms:modified xsi:type="dcterms:W3CDTF">2020-11-27T11:19:48Z</dcterms:modified>
</cp:coreProperties>
</file>